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6" r:id="rId4"/>
  </p:sldMasterIdLst>
  <p:notesMasterIdLst>
    <p:notesMasterId r:id="rId28"/>
  </p:notesMasterIdLst>
  <p:handoutMasterIdLst>
    <p:handoutMasterId r:id="rId29"/>
  </p:handoutMasterIdLst>
  <p:sldIdLst>
    <p:sldId id="332" r:id="rId5"/>
    <p:sldId id="333" r:id="rId6"/>
    <p:sldId id="334" r:id="rId7"/>
    <p:sldId id="346" r:id="rId8"/>
    <p:sldId id="336" r:id="rId9"/>
    <p:sldId id="337" r:id="rId10"/>
    <p:sldId id="338" r:id="rId11"/>
    <p:sldId id="339" r:id="rId12"/>
    <p:sldId id="355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40" r:id="rId22"/>
    <p:sldId id="341" r:id="rId23"/>
    <p:sldId id="342" r:id="rId24"/>
    <p:sldId id="343" r:id="rId25"/>
    <p:sldId id="344" r:id="rId26"/>
    <p:sldId id="34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83E6E3-FA7D-4D7B-A595-EF9225AFEA82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4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84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0759E-52DE-40DB-07F3-7A531D483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C592BE-05B5-E582-0483-F5ED694F73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9FBDD-5986-82ED-83AA-A1E8C3A68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4E09F-56CB-A59C-1087-72904B275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40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0759E-52DE-40DB-07F3-7A531D483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C592BE-05B5-E582-0483-F5ED694F73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9FBDD-5986-82ED-83AA-A1E8C3A68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4E09F-56CB-A59C-1087-72904B275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99A5-7F3D-AC0E-CD96-3F733FDA3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5AF1B-1100-5A26-8D82-CBA63200F5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68C1E1-98E9-010F-207D-566BCA784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4899-2D14-93FF-5824-2056B1D16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07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3BFAB-3912-09FB-114D-D3B37E1E6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80BD83-F2E1-9D2E-529B-EDBEDB09A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85AE83-5B6A-C70F-42F2-75013DB4C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EE7D9-3BD4-2C56-BDC5-42432BE61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567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FBB20-7EDB-F29C-BDD0-4D6DED538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A814B3-8B46-4445-7068-CE6BE6CF7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ED8D2-359B-5786-0BE2-98F988B92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C22F6-B640-B121-C445-F74C8DE44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61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E1F99-F4D0-8738-0552-9EB57F13B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385A8F-54D9-4122-CB7C-E250E95AC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7EDAB1-E5CB-C3A7-4EFD-C116E7631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EAB0F-D695-A55D-E188-FD96DFE9C0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74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C5ED3-5736-3A1B-CA52-AA7814795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BAAA7-3C00-D692-3D37-9B0C5AE02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79A469-5D26-D88B-CC9E-C6FB336D7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606DD-AB9C-15BD-A216-AC68096B0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30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94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670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809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35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280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852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36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21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389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08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358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35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4E0A2-8CBF-D683-7516-D65AFE552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548A9A-4BAA-3A99-CE58-51BBEA5E2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E4B516-5246-4891-05AA-1E8AEB120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4F21A-E4CD-13B9-8093-AEC098BA74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46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0759E-52DE-40DB-07F3-7A531D483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C592BE-05B5-E582-0483-F5ED694F73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9FBDD-5986-82ED-83AA-A1E8C3A68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4E09F-56CB-A59C-1087-72904B275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92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1900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5330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1719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E8321-5884-9E75-1272-926961F31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908591"/>
            <a:ext cx="4058728" cy="5225507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2DF521-FA73-0B43-D1F3-A28543BA84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99125" y="0"/>
            <a:ext cx="5786438" cy="61341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0E6515-DDBF-35F4-5C9E-FF113FD1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32A424-7EFB-F80C-2BDA-94D103A55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8EFEEF-ABDC-22C9-C5DB-0494BEB8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99342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00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352414-3211-CEB2-31A1-11097989D4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934" y="723900"/>
            <a:ext cx="3503757" cy="531641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A26D20-54E1-2490-0D75-F08BCB7D3BF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82232" y="2053087"/>
            <a:ext cx="5903332" cy="3987230"/>
          </a:xfrm>
        </p:spPr>
        <p:txBody>
          <a:bodyPr anchor="t"/>
          <a:lstStyle>
            <a:lvl1pPr marL="0" indent="0">
              <a:buNone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0E6515-DDBF-35F4-5C9E-FF113FD1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8A376F-AF56-AABE-DFA3-DE5A8C899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95467" y="723900"/>
            <a:ext cx="5790599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E9D420-BBEC-E7C6-7E76-FB9791C71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99342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22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2D6AD5-5357-463C-B785-6A488FFC8D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7007" y="817581"/>
            <a:ext cx="5935869" cy="5238159"/>
          </a:xfrm>
        </p:spPr>
        <p:txBody>
          <a:bodyPr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608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520" y="776873"/>
            <a:ext cx="5854182" cy="30705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1202" y="4088927"/>
            <a:ext cx="5842218" cy="18805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48768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41CC69-A0B0-C1BE-2165-D8AD1B7D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57867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54A957-6A3F-2C34-A453-905FBAE77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18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592" y="976997"/>
            <a:ext cx="11000208" cy="123998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736CFB-FEC9-D3FB-01C8-D0AF64ED3AE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592" y="2244725"/>
            <a:ext cx="7814185" cy="4233713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7EDA23-301F-47EE-3683-0B3206D8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AC3921-F10C-2A33-F8DF-3B42EE1E3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101022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98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E8321-5884-9E75-1272-926961F31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39" y="684311"/>
            <a:ext cx="4058728" cy="2749009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EB8AC8C-DEDA-D180-1CD8-B67B47276E3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57600" y="3662835"/>
            <a:ext cx="4064567" cy="246839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2DF521-FA73-0B43-D1F3-A28543BA84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07756" y="4"/>
            <a:ext cx="5786438" cy="61341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insert picture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527B4D-405A-DCD2-6970-1162843E0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4484" y="721031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0E6515-DDBF-35F4-5C9E-FF113FD1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274074"/>
            <a:ext cx="672354" cy="5839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3B79298-0F84-5214-4916-E9C0B4B46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699342" y="6136928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475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591" y="976997"/>
            <a:ext cx="11000209" cy="118822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736CFB-FEC9-D3FB-01C8-D0AF64ED3AE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593" y="2244725"/>
            <a:ext cx="5045105" cy="423371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6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AC3921-F10C-2A33-F8DF-3B42EE1E3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101022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4F2998B-5567-1A45-7720-4998CC19EF0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12304" y="2244724"/>
            <a:ext cx="5322496" cy="423371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6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7EDA23-301F-47EE-3683-0B3206D8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351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965" y="976999"/>
            <a:ext cx="11034713" cy="119685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736CFB-FEC9-D3FB-01C8-D0AF64ED3AE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41826" y="2244725"/>
            <a:ext cx="2958075" cy="3904268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4F2998B-5567-1A45-7720-4998CC19EF0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07226" y="2244725"/>
            <a:ext cx="7353452" cy="3912896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7EDA23-301F-47EE-3683-0B3206D8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AC3921-F10C-2A33-F8DF-3B42EE1E3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101022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0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7319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46" y="983901"/>
            <a:ext cx="5724786" cy="119858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C6D5E5-DE84-EC37-75DB-50DB75B5CD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0520" y="2244725"/>
            <a:ext cx="5724786" cy="379568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723899"/>
            <a:ext cx="4876800" cy="53165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41CC69-A0B0-C1BE-2165-D8AD1B7D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57867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47C2FA-8BD9-36BF-787A-3B3C4847B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75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4591" y="992528"/>
            <a:ext cx="10722817" cy="118822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C6D5E5-DE84-EC37-75DB-50DB75B5CD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43216" y="2244725"/>
            <a:ext cx="3277639" cy="390366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6DB8F81-B3A9-1D53-A844-F980B4ED20C9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4406900" y="2244725"/>
            <a:ext cx="7061200" cy="39036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47C2FA-8BD9-36BF-787A-3B3C4847B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3A6849-B613-7080-903C-A7A211B7C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07614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9319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0087" y="985626"/>
            <a:ext cx="10703197" cy="117097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4F2998B-5567-1A45-7720-4998CC19EF0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0087" y="2244725"/>
            <a:ext cx="7060200" cy="3912896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736CFB-FEC9-D3FB-01C8-D0AF64ED3AE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445209" y="2244725"/>
            <a:ext cx="2958075" cy="3904268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57EDA23-301F-47EE-3683-0B3206D8F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205FD8-58A9-6B91-010A-1870572FD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07614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0859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860" y="983902"/>
            <a:ext cx="10787370" cy="105192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6DB8F81-B3A9-1D53-A844-F980B4ED20C9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706608" y="2244725"/>
            <a:ext cx="10761492" cy="39036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47C2FA-8BD9-36BF-787A-3B3C4847B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3A6849-B613-7080-903C-A7A211B7C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574" y="723899"/>
            <a:ext cx="107614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725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AE8321-5884-9E75-1272-926961F31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39" y="684311"/>
            <a:ext cx="4058728" cy="2749009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527B4D-405A-DCD2-6970-1162843E0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4484" y="721031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21246-77E4-43F0-CD40-C7DB9555D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3726" y="6134059"/>
            <a:ext cx="57867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EB8AC8C-DEDA-D180-1CD8-B67B47276E3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57600" y="3662835"/>
            <a:ext cx="4064567" cy="24683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457200" indent="0">
              <a:spcBef>
                <a:spcPts val="0"/>
              </a:spcBef>
              <a:buNone/>
              <a:defRPr/>
            </a:lvl2pPr>
            <a:lvl3pPr marL="914400" indent="0">
              <a:spcBef>
                <a:spcPts val="0"/>
              </a:spcBef>
              <a:buNone/>
              <a:defRPr/>
            </a:lvl3pPr>
            <a:lvl4pPr marL="1371600" indent="0">
              <a:spcBef>
                <a:spcPts val="0"/>
              </a:spcBef>
              <a:buNone/>
              <a:defRPr/>
            </a:lvl4pPr>
            <a:lvl5pPr marL="182880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7559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28868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96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0471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1540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9909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2419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5472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80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D8326-B701-CBE8-39AA-6C700DA49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Moffat Bay Lodge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Placeholder 13" descr="A close-up of a pine cone">
            <a:extLst>
              <a:ext uri="{FF2B5EF4-FFF2-40B4-BE49-F238E27FC236}">
                <a16:creationId xmlns:a16="http://schemas.microsoft.com/office/drawing/2014/main" id="{975CC0D6-B1DF-FCDA-F41E-56F7EFA2D4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2885" b="2885"/>
          <a:stretch/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7CA7E-3674-AC31-CED5-887000345DB7}"/>
              </a:ext>
            </a:extLst>
          </p:cNvPr>
          <p:cNvSpPr txBox="1"/>
          <p:nvPr/>
        </p:nvSpPr>
        <p:spPr>
          <a:xfrm>
            <a:off x="783771" y="1752600"/>
            <a:ext cx="4058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Jaci Brown</a:t>
            </a:r>
            <a:br>
              <a:rPr lang="en-US" dirty="0"/>
            </a:br>
            <a:r>
              <a:rPr lang="en-US" dirty="0"/>
              <a:t>Austin Moore </a:t>
            </a:r>
          </a:p>
          <a:p>
            <a:r>
              <a:rPr lang="en-US" dirty="0"/>
              <a:t>Jon Green</a:t>
            </a:r>
          </a:p>
        </p:txBody>
      </p:sp>
    </p:spTree>
    <p:extLst>
      <p:ext uri="{BB962C8B-B14F-4D97-AF65-F5344CB8AC3E}">
        <p14:creationId xmlns:p14="http://schemas.microsoft.com/office/powerpoint/2010/main" val="2922288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569E8-6196-FA94-A5B8-75E669B15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C04B6-7FEE-738E-4E4D-F3C9C9A7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91" y="976997"/>
            <a:ext cx="11034713" cy="1188227"/>
          </a:xfrm>
        </p:spPr>
        <p:txBody>
          <a:bodyPr/>
          <a:lstStyle/>
          <a:p>
            <a:r>
              <a:rPr lang="en-US" dirty="0"/>
              <a:t>Landing page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982902-75FC-7DF6-4601-FFC89A46244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46457" y="1724397"/>
            <a:ext cx="3444909" cy="4233713"/>
          </a:xfrm>
        </p:spPr>
        <p:txBody>
          <a:bodyPr/>
          <a:lstStyle/>
          <a:p>
            <a:r>
              <a:rPr lang="en-US" noProof="1"/>
              <a:t>Main picture is to capture the customers attention, showcasing amazing views by the resort. Home page has header bar along with other pictures and details of the resort overall.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62A6-B786-1A90-C1BA-4198EC59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DCAAD2-222E-2438-3585-EC8F16278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91" y="1571111"/>
            <a:ext cx="6751431" cy="45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42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569E8-6196-FA94-A5B8-75E669B15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C04B6-7FEE-738E-4E4D-F3C9C9A7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91" y="976997"/>
            <a:ext cx="11034713" cy="1188227"/>
          </a:xfrm>
        </p:spPr>
        <p:txBody>
          <a:bodyPr/>
          <a:lstStyle/>
          <a:p>
            <a:r>
              <a:rPr lang="en-US" dirty="0"/>
              <a:t>About us page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982902-75FC-7DF6-4601-FFC89A46244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24395" y="1591672"/>
            <a:ext cx="3444909" cy="4233713"/>
          </a:xfrm>
        </p:spPr>
        <p:txBody>
          <a:bodyPr/>
          <a:lstStyle/>
          <a:p>
            <a:r>
              <a:rPr lang="en-US" noProof="1"/>
              <a:t>Different view of the resort at the top of the page. About Us gives more of a story and what you can experience while here along with a booking button at the bottom of the page after reading through an immersive experience.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62A6-B786-1A90-C1BA-4198EC59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BA357-2E20-AC65-EDF1-67EF64DF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89" y="1591672"/>
            <a:ext cx="6370655" cy="45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69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569E8-6196-FA94-A5B8-75E669B15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C04B6-7FEE-738E-4E4D-F3C9C9A7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91" y="976997"/>
            <a:ext cx="11034713" cy="1188227"/>
          </a:xfrm>
        </p:spPr>
        <p:txBody>
          <a:bodyPr/>
          <a:lstStyle/>
          <a:p>
            <a:r>
              <a:rPr lang="en-US" dirty="0"/>
              <a:t>Contact us page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982902-75FC-7DF6-4601-FFC89A46244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24395" y="1788607"/>
            <a:ext cx="3444909" cy="4092396"/>
          </a:xfrm>
        </p:spPr>
        <p:txBody>
          <a:bodyPr/>
          <a:lstStyle/>
          <a:p>
            <a:r>
              <a:rPr lang="en-US" noProof="1"/>
              <a:t>Contact us allows us to get in touch with you – just enter some information so we can reach out!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62A6-B786-1A90-C1BA-4198EC59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0A84B-A34E-49E0-9506-7E6BFE262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06" y="1563903"/>
            <a:ext cx="7309779" cy="45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28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D8263-D241-3A63-0AA8-718403E50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DD2C2-443C-58F6-170C-B6EC8A934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91" y="976997"/>
            <a:ext cx="11034713" cy="1188227"/>
          </a:xfrm>
        </p:spPr>
        <p:txBody>
          <a:bodyPr/>
          <a:lstStyle/>
          <a:p>
            <a:r>
              <a:rPr lang="en-US" dirty="0"/>
              <a:t>Attractions page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9F1957-9256-EE88-6E8B-BDCF4635816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036085" y="1956495"/>
            <a:ext cx="3444909" cy="4092396"/>
          </a:xfrm>
        </p:spPr>
        <p:txBody>
          <a:bodyPr/>
          <a:lstStyle/>
          <a:p>
            <a:r>
              <a:rPr lang="en-US" noProof="1"/>
              <a:t>Attractions gives more insights to what you can experience while you stay at our resort.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9ECF69-CBC2-A83A-0A2B-FF5B97DCF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18B38-13B1-AD95-5D09-3501A7652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479" y="1571110"/>
            <a:ext cx="6077718" cy="447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8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56655-C1BC-674E-4F14-A0CB64FD0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CAE5-2C0E-6321-9ED8-3DE94CC6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91" y="976997"/>
            <a:ext cx="11034713" cy="672039"/>
          </a:xfrm>
        </p:spPr>
        <p:txBody>
          <a:bodyPr/>
          <a:lstStyle/>
          <a:p>
            <a:r>
              <a:rPr lang="en-US" dirty="0"/>
              <a:t>Registration page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F0C6E4-85F8-B770-2003-D2A6B90D0E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46704" y="1956495"/>
            <a:ext cx="3444909" cy="4092396"/>
          </a:xfrm>
        </p:spPr>
        <p:txBody>
          <a:bodyPr/>
          <a:lstStyle/>
          <a:p>
            <a:r>
              <a:rPr lang="en-US" noProof="1"/>
              <a:t>Create an account here so you can sign in, make a booking, and lookup any existing booking.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64ADF-77BD-BF9D-B990-D60C8AF00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852D1-D928-38B5-6969-EB96B0B57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728" y="770244"/>
            <a:ext cx="4925366" cy="531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84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9AFC8-C9DF-8C14-1B59-D327C2389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DF89-D334-0D70-0E57-D590D3F85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91" y="976997"/>
            <a:ext cx="11034713" cy="672039"/>
          </a:xfrm>
        </p:spPr>
        <p:txBody>
          <a:bodyPr/>
          <a:lstStyle/>
          <a:p>
            <a:r>
              <a:rPr lang="en-US" dirty="0"/>
              <a:t>login page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3384D5-01E4-EA60-C9DD-06D7312CDAD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46704" y="1956495"/>
            <a:ext cx="3444909" cy="4092396"/>
          </a:xfrm>
        </p:spPr>
        <p:txBody>
          <a:bodyPr/>
          <a:lstStyle/>
          <a:p>
            <a:r>
              <a:rPr lang="en-US" noProof="1"/>
              <a:t>Login here to make a booking and see your existing bookings.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60F17C-6F97-D1DF-9427-D4C360CB2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5DC4F-25BC-8383-8F27-82C0A243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870" y="1142075"/>
            <a:ext cx="5755426" cy="457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19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28F6B-1EF6-71CC-20D1-3E6969268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F071-6237-B1A9-17B5-AF53BDB1E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91" y="976997"/>
            <a:ext cx="11034713" cy="672039"/>
          </a:xfrm>
        </p:spPr>
        <p:txBody>
          <a:bodyPr/>
          <a:lstStyle/>
          <a:p>
            <a:r>
              <a:rPr lang="en-US" dirty="0"/>
              <a:t>reservation page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A00CEB-CF18-ED60-EF00-58EB3426E93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52823" y="1072240"/>
            <a:ext cx="3444909" cy="4092396"/>
          </a:xfrm>
        </p:spPr>
        <p:txBody>
          <a:bodyPr/>
          <a:lstStyle/>
          <a:p>
            <a:r>
              <a:rPr lang="en-US" noProof="1"/>
              <a:t>Choose between 4 rooms (Standard, Deluxe, Formal and Presidential). A user-friendly drop-down calendar allows for easy choosing of dates.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538088-9CA3-A4A6-D5D4-CD75E27E2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F12328-D382-C3F6-5AB1-5BC882C84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96" y="1649035"/>
            <a:ext cx="7846774" cy="42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96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AE27B-80EB-F6BD-71B9-B6738232C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5A4D-9E6F-9011-C2D2-94EC4A865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91" y="976997"/>
            <a:ext cx="11034713" cy="672039"/>
          </a:xfrm>
        </p:spPr>
        <p:txBody>
          <a:bodyPr/>
          <a:lstStyle/>
          <a:p>
            <a:r>
              <a:rPr lang="en-US" dirty="0"/>
              <a:t>Lookup Reservation &amp; summary page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A99FFF-8543-A411-BEAB-97E5828F01D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444975" y="2002146"/>
            <a:ext cx="3444909" cy="3647335"/>
          </a:xfrm>
        </p:spPr>
        <p:txBody>
          <a:bodyPr/>
          <a:lstStyle/>
          <a:p>
            <a:r>
              <a:rPr lang="en-US" noProof="1"/>
              <a:t>Look up your reservation here to see your reservation number along with the details about your booking. You can look it up either through a reservation number or your email you made the booking through.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17B7F-C98B-00CE-F3E0-D0D40979C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00FD2-670D-F52D-32AD-09AA29D21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16" y="1548552"/>
            <a:ext cx="7901699" cy="445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86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6E1DE-D988-960C-DAB5-9F76114BF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features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4A257E-4735-6F03-8A06-72A76A187F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Cool features</a:t>
            </a:r>
          </a:p>
          <a:p>
            <a:r>
              <a:rPr lang="en-US" dirty="0"/>
              <a:t>Each </a:t>
            </a:r>
            <a:r>
              <a:rPr lang="en-US" dirty="0" err="1"/>
              <a:t>devs</a:t>
            </a:r>
            <a:r>
              <a:rPr lang="en-US" dirty="0"/>
              <a:t> favorite?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EBEEF04-935C-A06F-62F6-BCFF0B291A2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07226" y="2244725"/>
            <a:ext cx="7060200" cy="3912896"/>
          </a:xfrm>
        </p:spPr>
        <p:txBody>
          <a:bodyPr/>
          <a:lstStyle/>
          <a:p>
            <a:r>
              <a:rPr lang="en-US" dirty="0"/>
              <a:t>Only product specifically dedicated to this niche market</a:t>
            </a:r>
          </a:p>
          <a:p>
            <a:r>
              <a:rPr lang="en-US" dirty="0"/>
              <a:t>First beautifully designed product that's both stylish and functional</a:t>
            </a:r>
          </a:p>
          <a:p>
            <a:r>
              <a:rPr lang="en-US" dirty="0"/>
              <a:t>Conducted testing with college students in the area</a:t>
            </a:r>
          </a:p>
          <a:p>
            <a:r>
              <a:rPr lang="en-US" dirty="0"/>
              <a:t>Designed with the help and input of experts in the field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2643B0-B668-8150-0AAC-AFA1C4310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236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4025A9-7726-7F83-4A59-6CF84E4B9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520" y="974909"/>
            <a:ext cx="5724786" cy="628589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D1EAF7-58DB-398E-A0A7-0514B6F330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9652" y="1945524"/>
            <a:ext cx="5650951" cy="4594227"/>
          </a:xfrm>
        </p:spPr>
        <p:txBody>
          <a:bodyPr/>
          <a:lstStyle/>
          <a:p>
            <a:r>
              <a:rPr lang="en-US" b="1" dirty="0"/>
              <a:t>Software Setup – </a:t>
            </a:r>
            <a:r>
              <a:rPr lang="en-US" dirty="0"/>
              <a:t>Admin errors when using software causing the program not to run properly &gt; specific settings within eclipse itself</a:t>
            </a:r>
          </a:p>
          <a:p>
            <a:r>
              <a:rPr lang="en-US" b="1" dirty="0"/>
              <a:t>Time Management – </a:t>
            </a:r>
            <a:r>
              <a:rPr lang="en-US" dirty="0"/>
              <a:t>Work and School conflicts created some burdens and delays in certain completion timelines </a:t>
            </a:r>
          </a:p>
          <a:p>
            <a:r>
              <a:rPr lang="en-US" b="1" dirty="0"/>
              <a:t>Collaboration – </a:t>
            </a:r>
            <a:r>
              <a:rPr lang="en-US" dirty="0"/>
              <a:t>Group board in blackboard not as user friendly as Discord &gt; switched early on to have better collaboration</a:t>
            </a:r>
          </a:p>
        </p:txBody>
      </p:sp>
      <p:pic>
        <p:nvPicPr>
          <p:cNvPr id="8" name="Picture Placeholder 12" descr="A dog sitting in the sun rays coming through the trees in a forest ">
            <a:extLst>
              <a:ext uri="{FF2B5EF4-FFF2-40B4-BE49-F238E27FC236}">
                <a16:creationId xmlns:a16="http://schemas.microsoft.com/office/drawing/2014/main" id="{4AA23396-D2B1-1CF5-8AD7-3F6BEDAE92D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40" b="4940"/>
          <a:stretch/>
        </p:blipFill>
        <p:spPr>
          <a:xfrm>
            <a:off x="12358301" y="3962400"/>
            <a:ext cx="2114783" cy="2305460"/>
          </a:xfrm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A137E53-FBD3-20BC-7B61-06C47E634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E865414B-6E23-8522-46A2-3D14908C413B}"/>
              </a:ext>
            </a:extLst>
          </p:cNvPr>
          <p:cNvSpPr txBox="1">
            <a:spLocks/>
          </p:cNvSpPr>
          <p:nvPr/>
        </p:nvSpPr>
        <p:spPr>
          <a:xfrm>
            <a:off x="560695" y="1944685"/>
            <a:ext cx="5650951" cy="4594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Team Environment – </a:t>
            </a:r>
            <a:r>
              <a:rPr lang="en-US" dirty="0"/>
              <a:t>learning to work with each other, understand deadlines better, and overcoming obstacles</a:t>
            </a:r>
          </a:p>
          <a:p>
            <a:r>
              <a:rPr lang="en-US" b="1" dirty="0"/>
              <a:t>Communication – </a:t>
            </a:r>
            <a:r>
              <a:rPr lang="en-US" dirty="0"/>
              <a:t>working with each others' schedules, consistent routines and assignments of tasks and realistic goals and expectations of these tasks </a:t>
            </a:r>
          </a:p>
          <a:p>
            <a:r>
              <a:rPr lang="en-US" b="1" dirty="0"/>
              <a:t>Dependency – </a:t>
            </a:r>
            <a:r>
              <a:rPr lang="en-US" dirty="0"/>
              <a:t>learning to rely on others to complete certain tasks </a:t>
            </a:r>
          </a:p>
        </p:txBody>
      </p:sp>
    </p:spTree>
    <p:extLst>
      <p:ext uri="{BB962C8B-B14F-4D97-AF65-F5344CB8AC3E}">
        <p14:creationId xmlns:p14="http://schemas.microsoft.com/office/powerpoint/2010/main" val="3153150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BEF5F-00BC-5BA7-C0E2-94A5C1FC0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243AA-A570-5533-577C-6CF74FAD07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Project Requirements: </a:t>
            </a:r>
          </a:p>
          <a:p>
            <a:r>
              <a:rPr lang="en-US" dirty="0"/>
              <a:t>Presentation with slides for each of the following, at minimum: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 of Team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Sample Prototypes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Description of at least five (5) tests created, and results of those 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Lessons Learned as a team.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Screen Capture of live site, depicting the functionality of the following: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128192-0728-892D-258C-A8F14C65D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17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EDD0FE-CB9F-D325-2903-8DC746DE61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Probably delete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70E077E-50F0-48B5-6482-2D14598CB2D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Opportunity to build</a:t>
            </a:r>
          </a:p>
          <a:p>
            <a:r>
              <a:rPr lang="en-US" dirty="0"/>
              <a:t>Fully inclusive market</a:t>
            </a:r>
          </a:p>
          <a:p>
            <a:r>
              <a:rPr lang="en-US" dirty="0"/>
              <a:t>Total addressable market</a:t>
            </a:r>
          </a:p>
          <a:p>
            <a:r>
              <a:rPr lang="en-US" noProof="1"/>
              <a:t>Freedom to invent</a:t>
            </a:r>
            <a:endParaRPr lang="en-US" dirty="0"/>
          </a:p>
          <a:p>
            <a:r>
              <a:rPr lang="en-US" noProof="1"/>
              <a:t>Selectively inclusive market</a:t>
            </a:r>
          </a:p>
          <a:p>
            <a:r>
              <a:rPr lang="en-US" noProof="1"/>
              <a:t>Serviceable available market</a:t>
            </a:r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CDFEEA81-FFBA-2786-FB16-56C8D12A3D88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2164672901"/>
              </p:ext>
            </p:extLst>
          </p:nvPr>
        </p:nvGraphicFramePr>
        <p:xfrm>
          <a:off x="4406900" y="2244725"/>
          <a:ext cx="7060198" cy="390426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4785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14785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14785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808324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808324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780853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Clients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Orders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Gross revenue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Net revenue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7808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$10,000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$7,000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7808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$20,000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$16,000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7808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$30,000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$25,000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7808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$40,000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$30,000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8FAA4-A6F5-934B-4912-1EDAEE5E8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19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BAA7C-C2CE-0767-7E65-A8446CAB4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Probably 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B5C53-861F-AFC8-A7EB-AB6D6CEDE55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Our product makes consumer lives easier, and no other product on the market offers the same features</a:t>
            </a:r>
          </a:p>
          <a:p>
            <a:r>
              <a:rPr lang="en-US" dirty="0"/>
              <a:t>Gen Z (18-25 years old)</a:t>
            </a:r>
          </a:p>
          <a:p>
            <a:r>
              <a:rPr lang="en-US" dirty="0"/>
              <a:t>Reduce expenses for replacement products </a:t>
            </a:r>
          </a:p>
          <a:p>
            <a:r>
              <a:rPr lang="en-US" dirty="0"/>
              <a:t>Simple design that gives customers the targeted information they need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0FE793-12E4-E91B-0A28-F742FBC1B0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Close the gap</a:t>
            </a:r>
          </a:p>
          <a:p>
            <a:r>
              <a:rPr lang="en-US" dirty="0"/>
              <a:t>Target audience </a:t>
            </a:r>
          </a:p>
          <a:p>
            <a:r>
              <a:rPr lang="en-US" dirty="0"/>
              <a:t>Cost savings</a:t>
            </a:r>
          </a:p>
          <a:p>
            <a:r>
              <a:rPr lang="en-US" dirty="0"/>
              <a:t>Easy to 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E7476-5623-B049-A438-FC057ABDB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197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DC305B-3618-27A9-A1E7-D682A9570E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Probably </a:t>
            </a:r>
            <a:r>
              <a:rPr lang="en-US" dirty="0" err="1"/>
              <a:t>delte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489C713-E2C8-20DD-E0CE-33EFCF61EBEC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2248213523"/>
              </p:ext>
            </p:extLst>
          </p:nvPr>
        </p:nvGraphicFramePr>
        <p:xfrm>
          <a:off x="706438" y="2244725"/>
          <a:ext cx="10742851" cy="390427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482982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2086623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086623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86623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</a:tblGrid>
              <a:tr h="557753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1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2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3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5577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557753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557753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557753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557753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5577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93BCB-F983-2D12-38C4-2A8CA071E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296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96C4E-41C8-0AB3-6886-FBB7C5696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E39F92-B979-41AB-0918-CE4FADCA0D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Link our git hub?</a:t>
            </a:r>
            <a:br>
              <a:rPr lang="en-US" dirty="0"/>
            </a:br>
            <a:r>
              <a:rPr lang="en-US" dirty="0"/>
              <a:t>And idk</a:t>
            </a:r>
          </a:p>
        </p:txBody>
      </p:sp>
    </p:spTree>
    <p:extLst>
      <p:ext uri="{BB962C8B-B14F-4D97-AF65-F5344CB8AC3E}">
        <p14:creationId xmlns:p14="http://schemas.microsoft.com/office/powerpoint/2010/main" val="171689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417AF4-08C0-FC51-8823-C041945D6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overview</a:t>
            </a:r>
          </a:p>
        </p:txBody>
      </p:sp>
      <p:pic>
        <p:nvPicPr>
          <p:cNvPr id="5" name="Picture Placeholder 16" descr="Logs Stacked ">
            <a:extLst>
              <a:ext uri="{FF2B5EF4-FFF2-40B4-BE49-F238E27FC236}">
                <a16:creationId xmlns:a16="http://schemas.microsoft.com/office/drawing/2014/main" id="{91CDF817-5DD8-B6A6-422E-3161F6D60C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8" r="258"/>
          <a:stretch/>
        </p:blipFill>
        <p:spPr/>
      </p:pic>
    </p:spTree>
    <p:extLst>
      <p:ext uri="{BB962C8B-B14F-4D97-AF65-F5344CB8AC3E}">
        <p14:creationId xmlns:p14="http://schemas.microsoft.com/office/powerpoint/2010/main" val="325056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73AA60-1D5D-5384-7EA7-7E2A21243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 prototypes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EB44CD9-42F2-460C-DB8C-7F49C017C7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64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BF5439E-A994-3EE5-80B8-64D8C5A92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Prototypes in action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D5FF0C52-0A5C-D2E2-6605-0DCC0E0DCE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More current images of protype meeting real life</a:t>
            </a:r>
          </a:p>
        </p:txBody>
      </p:sp>
      <p:pic>
        <p:nvPicPr>
          <p:cNvPr id="8" name="Picture Placeholder 12" descr="A dog sitting in the sun rays coming through the trees in a forest ">
            <a:extLst>
              <a:ext uri="{FF2B5EF4-FFF2-40B4-BE49-F238E27FC236}">
                <a16:creationId xmlns:a16="http://schemas.microsoft.com/office/drawing/2014/main" id="{D97472DC-8A80-1368-489B-875AC64FA5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89" r="6989"/>
          <a:stretch/>
        </p:blipFill>
        <p:spPr/>
      </p:pic>
    </p:spTree>
    <p:extLst>
      <p:ext uri="{BB962C8B-B14F-4D97-AF65-F5344CB8AC3E}">
        <p14:creationId xmlns:p14="http://schemas.microsoft.com/office/powerpoint/2010/main" val="1889560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C19A-30E3-001C-1A19-8812A6F8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 AND TESTING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44C3514-DED8-D141-2DC0-4F54B64C364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734592" y="1860117"/>
            <a:ext cx="7626742" cy="358793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41DE2-1E04-BCDD-5770-8991998B6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300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E82A33-7ED3-A4A3-7E06-B568D6D13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testing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77958E-E73E-C5A9-C0E3-3DD9808453D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noProof="1"/>
              <a:t>Highlight feedback/errors</a:t>
            </a:r>
          </a:p>
          <a:p>
            <a:r>
              <a:rPr lang="en-US" noProof="1"/>
              <a:t>“links to attractions”</a:t>
            </a:r>
          </a:p>
          <a:p>
            <a:endParaRPr lang="en-US" noProof="1"/>
          </a:p>
        </p:txBody>
      </p:sp>
      <p:pic>
        <p:nvPicPr>
          <p:cNvPr id="14" name="Picture Placeholder 33" descr="A river with boats in it surrounded by trees">
            <a:extLst>
              <a:ext uri="{FF2B5EF4-FFF2-40B4-BE49-F238E27FC236}">
                <a16:creationId xmlns:a16="http://schemas.microsoft.com/office/drawing/2014/main" id="{C87A0E87-E987-D779-B17A-3A89F2E6F3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580" r="18580"/>
          <a:stretch/>
        </p:blipFill>
        <p:spPr/>
      </p:pic>
    </p:spTree>
    <p:extLst>
      <p:ext uri="{BB962C8B-B14F-4D97-AF65-F5344CB8AC3E}">
        <p14:creationId xmlns:p14="http://schemas.microsoft.com/office/powerpoint/2010/main" val="20986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9FE95-42FD-9AB0-913D-DFE3A18A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91" y="976997"/>
            <a:ext cx="11034713" cy="1188227"/>
          </a:xfrm>
        </p:spPr>
        <p:txBody>
          <a:bodyPr/>
          <a:lstStyle/>
          <a:p>
            <a:r>
              <a:rPr lang="en-US" dirty="0"/>
              <a:t>Probably more 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D9D89-0B97-5577-308E-9F320E5DC4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noProof="1"/>
              <a:t>Add images and one – two sentences explaining test thought and outcome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21E0D1-93E4-278F-190D-F92AD18616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noProof="1"/>
              <a:t>Add pics of success and failure if possible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C99EE-15DF-A164-D7A5-05B6D09C8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198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B9AB6-BBA7-522E-1BE5-4F99FBCB3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8C5517C-7EBE-5623-2AC7-248AC383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captures of site</a:t>
            </a:r>
          </a:p>
        </p:txBody>
      </p:sp>
      <p:pic>
        <p:nvPicPr>
          <p:cNvPr id="5" name="Picture Placeholder 16" descr="Green forest with trees and roots above ground">
            <a:extLst>
              <a:ext uri="{FF2B5EF4-FFF2-40B4-BE49-F238E27FC236}">
                <a16:creationId xmlns:a16="http://schemas.microsoft.com/office/drawing/2014/main" id="{E1A4FF0F-2380-90E9-13D6-AD34BB500A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285" r="26285"/>
          <a:stretch/>
        </p:blipFill>
        <p:spPr/>
      </p:pic>
    </p:spTree>
    <p:extLst>
      <p:ext uri="{BB962C8B-B14F-4D97-AF65-F5344CB8AC3E}">
        <p14:creationId xmlns:p14="http://schemas.microsoft.com/office/powerpoint/2010/main" val="938165413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916DD8-9028-41F0-AB19-FE384D2009A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C92F81-A6B6-4190-80A1-406B3B4C18B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78B3239-FE1A-45AC-BACA-CC3412D875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{22EAF9E4-A47F-44B7-BCAF-0CDB49356704}tf67498733_win32</Template>
  <TotalTime>120</TotalTime>
  <Words>696</Words>
  <Application>Microsoft Office PowerPoint</Application>
  <PresentationFormat>Widescreen</PresentationFormat>
  <Paragraphs>159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Calisto MT</vt:lpstr>
      <vt:lpstr>Univers Condensed</vt:lpstr>
      <vt:lpstr>ChronicleVTI</vt:lpstr>
      <vt:lpstr>Moffat Bay Lodge </vt:lpstr>
      <vt:lpstr>About us</vt:lpstr>
      <vt:lpstr>Team overview</vt:lpstr>
      <vt:lpstr>Rough prototypes</vt:lpstr>
      <vt:lpstr>Prototypes in action</vt:lpstr>
      <vt:lpstr>ERD AND TESTING</vt:lpstr>
      <vt:lpstr>More testing</vt:lpstr>
      <vt:lpstr>Probably more testing</vt:lpstr>
      <vt:lpstr>Screen captures of site</vt:lpstr>
      <vt:lpstr>Landing page</vt:lpstr>
      <vt:lpstr>About us page</vt:lpstr>
      <vt:lpstr>Contact us page</vt:lpstr>
      <vt:lpstr>Attractions page</vt:lpstr>
      <vt:lpstr>Registration page</vt:lpstr>
      <vt:lpstr>login page</vt:lpstr>
      <vt:lpstr>reservation page</vt:lpstr>
      <vt:lpstr>Lookup Reservation &amp; summary page</vt:lpstr>
      <vt:lpstr>Favorite features</vt:lpstr>
      <vt:lpstr>Lessons Learned</vt:lpstr>
      <vt:lpstr>Probably delete</vt:lpstr>
      <vt:lpstr>Probably delete</vt:lpstr>
      <vt:lpstr>Probably delte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Jaci Brown</dc:creator>
  <cp:lastModifiedBy>Austin Moore</cp:lastModifiedBy>
  <cp:revision>6</cp:revision>
  <dcterms:created xsi:type="dcterms:W3CDTF">2024-12-12T17:56:04Z</dcterms:created>
  <dcterms:modified xsi:type="dcterms:W3CDTF">2024-12-14T16:12:57Z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